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336" r:id="rId4"/>
    <p:sldId id="310" r:id="rId5"/>
    <p:sldId id="311" r:id="rId6"/>
    <p:sldId id="312" r:id="rId7"/>
    <p:sldId id="313" r:id="rId8"/>
    <p:sldId id="337" r:id="rId9"/>
    <p:sldId id="335" r:id="rId10"/>
  </p:sldIdLst>
  <p:sldSz cx="9144000" cy="6858000" type="screen4x3"/>
  <p:notesSz cx="6873875" cy="97139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99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04A3183-EB0B-45CF-93E9-63582F7354E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17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14863"/>
            <a:ext cx="54991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2E0F89C-B79E-43FF-A0C9-01F0E9041D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4249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42CBF-4EE6-47EA-B5B2-58C771FB7DD2}" type="slidenum">
              <a:rPr lang="hr-HR"/>
              <a:pPr/>
              <a:t>1</a:t>
            </a:fld>
            <a:endParaRPr lang="hr-H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73132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0A4A5-6710-451F-ABA9-A0C7CF1211C6}" type="slidenum">
              <a:rPr lang="hr-HR"/>
              <a:pPr/>
              <a:t>2</a:t>
            </a:fld>
            <a:endParaRPr lang="hr-H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53126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0A4A5-6710-451F-ABA9-A0C7CF1211C6}" type="slidenum">
              <a:rPr lang="hr-HR"/>
              <a:pPr/>
              <a:t>3</a:t>
            </a:fld>
            <a:endParaRPr lang="hr-H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07984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902D-3D2F-4FF0-A060-5A2C421E5E89}" type="slidenum">
              <a:rPr lang="hr-HR"/>
              <a:pPr/>
              <a:t>4</a:t>
            </a:fld>
            <a:endParaRPr lang="hr-H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786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902D-3D2F-4FF0-A060-5A2C421E5E89}" type="slidenum">
              <a:rPr lang="hr-HR"/>
              <a:pPr/>
              <a:t>5</a:t>
            </a:fld>
            <a:endParaRPr lang="hr-H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94706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EFCD4-7F43-4F85-AC69-6437D514441D}" type="slidenum">
              <a:rPr lang="hr-HR"/>
              <a:pPr/>
              <a:t>6</a:t>
            </a:fld>
            <a:endParaRPr lang="hr-H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80347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EFCD4-7F43-4F85-AC69-6437D514441D}" type="slidenum">
              <a:rPr lang="hr-HR"/>
              <a:pPr/>
              <a:t>7</a:t>
            </a:fld>
            <a:endParaRPr lang="hr-H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227388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EFCD4-7F43-4F85-AC69-6437D514441D}" type="slidenum">
              <a:rPr lang="hr-HR"/>
              <a:pPr/>
              <a:t>8</a:t>
            </a:fld>
            <a:endParaRPr lang="hr-H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50043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C90CF4-2E6B-414F-B66A-516FF2F165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309FB8-3E2E-4CED-BB93-5DB644143A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DCE117-2D6E-456E-B15C-EF33DFCCDD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D5353F-9628-4767-A64B-5B518B4F5F7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BF2DBB-6458-40D3-96A7-AD91CD23178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1072C0-4CB2-44EB-96D4-C191C02AF06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433CA6-0A07-4C59-B941-421D9342CA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917607-CFDC-495E-9B6C-896A01D02AC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5203FD-5FCB-4FA3-B68C-5155CBDCA6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C90B22-0244-4F6E-BF51-73B32130B4E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543CAF-55A6-450F-B056-EA5A80F89A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78242B-6F53-47F3-B2B7-A8702AB246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brtnicka.komora.fbih@gmail.com" TargetMode="External"/><Relationship Id="rId5" Type="http://schemas.openxmlformats.org/officeDocument/2006/relationships/hyperlink" Target="http://www.okfbih.com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11207"/>
            <a:ext cx="7772400" cy="182976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ANALITIČKI PRIKAZ KRETANJA OBRTNIŠTVA OD 2018. GODINE</a:t>
            </a:r>
            <a:r>
              <a:rPr lang="hr-H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708400" y="5084018"/>
            <a:ext cx="46799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hr-H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hr-H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Pripremila: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hr-H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Obtnička komora Federacije Bosnei Hercegovine</a:t>
            </a:r>
            <a:endParaRPr lang="hr-H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106" descr="https://encrypted-tbn2.gstatic.com/images?q=tbn:ANd9GcRwlNNU6bP3FwcEQzuLfM1atM1qKkHzhhxjYyJgciHCVw51urq1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012783"/>
            <a:ext cx="3168352" cy="207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Komor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6" name="Picture 5" descr="Komor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239904"/>
            <a:ext cx="1769948" cy="17699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334" y="3222999"/>
            <a:ext cx="1769948" cy="1769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453128"/>
              </p:ext>
            </p:extLst>
          </p:nvPr>
        </p:nvGraphicFramePr>
        <p:xfrm>
          <a:off x="323529" y="1340770"/>
          <a:ext cx="8640960" cy="5309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369"/>
                <a:gridCol w="1219958"/>
                <a:gridCol w="1219958"/>
                <a:gridCol w="1219958"/>
                <a:gridCol w="1229717"/>
              </a:tblGrid>
              <a:tr h="189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387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2018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>
                          <a:effectLst/>
                        </a:rPr>
                        <a:t>2019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>
                          <a:effectLst/>
                        </a:rPr>
                        <a:t>2020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>
                          <a:effectLst/>
                        </a:rPr>
                        <a:t>2021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Mikro </a:t>
                      </a:r>
                      <a:r>
                        <a:rPr lang="bs-Latn-BA" sz="900" dirty="0" smtClean="0">
                          <a:effectLst/>
                        </a:rPr>
                        <a:t>poduzeća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18.188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18.186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18.218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18.990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Mikro </a:t>
                      </a:r>
                      <a:r>
                        <a:rPr lang="bs-Latn-BA" sz="900" dirty="0" smtClean="0">
                          <a:effectLst/>
                        </a:rPr>
                        <a:t>poduzeća </a:t>
                      </a:r>
                      <a:r>
                        <a:rPr lang="bs-Latn-BA" sz="900" dirty="0">
                          <a:effectLst/>
                        </a:rPr>
                        <a:t>(%)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24,52%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24,20%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24,13%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24,75%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Mala </a:t>
                      </a:r>
                      <a:r>
                        <a:rPr lang="bs-Latn-BA" sz="900" dirty="0" smtClean="0">
                          <a:effectLst/>
                        </a:rPr>
                        <a:t>poduzeća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3.745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3.858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3.680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3.630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Mala </a:t>
                      </a:r>
                      <a:r>
                        <a:rPr lang="bs-Latn-BA" sz="900" dirty="0" smtClean="0">
                          <a:effectLst/>
                        </a:rPr>
                        <a:t>poduzeća </a:t>
                      </a:r>
                      <a:r>
                        <a:rPr lang="bs-Latn-BA" sz="900" dirty="0">
                          <a:effectLst/>
                        </a:rPr>
                        <a:t>(%)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5,05%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5,13%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4,87%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4,73%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Srednja </a:t>
                      </a:r>
                      <a:r>
                        <a:rPr lang="bs-Latn-BA" sz="900" dirty="0" smtClean="0">
                          <a:effectLst/>
                        </a:rPr>
                        <a:t>poduzeća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918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956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920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919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Srednja </a:t>
                      </a:r>
                      <a:r>
                        <a:rPr lang="bs-Latn-BA" sz="900" dirty="0" smtClean="0">
                          <a:effectLst/>
                        </a:rPr>
                        <a:t>poduzeća </a:t>
                      </a:r>
                      <a:r>
                        <a:rPr lang="bs-Latn-BA" sz="900" dirty="0">
                          <a:effectLst/>
                        </a:rPr>
                        <a:t>(%)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1,24%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1,27%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1,22%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1,20%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 u="non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OBRTI</a:t>
                      </a:r>
                      <a:r>
                        <a:rPr lang="hr-HR" sz="900" b="1" u="none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FIZIČKAE OSOBE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>
                          <a:solidFill>
                            <a:srgbClr val="7030A0"/>
                          </a:solidFill>
                          <a:effectLst/>
                        </a:rPr>
                        <a:t>51.337</a:t>
                      </a:r>
                      <a:endParaRPr lang="bs-Latn-BA" sz="1100" b="1" u="non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>
                          <a:solidFill>
                            <a:srgbClr val="7030A0"/>
                          </a:solidFill>
                          <a:effectLst/>
                        </a:rPr>
                        <a:t>52.161</a:t>
                      </a:r>
                      <a:endParaRPr lang="bs-Latn-BA" sz="1100" b="1" u="non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 dirty="0">
                          <a:solidFill>
                            <a:srgbClr val="7030A0"/>
                          </a:solidFill>
                          <a:effectLst/>
                        </a:rPr>
                        <a:t>52.687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 dirty="0">
                          <a:solidFill>
                            <a:srgbClr val="7030A0"/>
                          </a:solidFill>
                          <a:effectLst/>
                        </a:rPr>
                        <a:t>53.188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b="1" u="none" dirty="0" smtClean="0">
                          <a:solidFill>
                            <a:srgbClr val="7030A0"/>
                          </a:solidFill>
                          <a:effectLst/>
                        </a:rPr>
                        <a:t>OBRTI</a:t>
                      </a:r>
                      <a:r>
                        <a:rPr lang="bs-Latn-BA" sz="900" b="1" u="none" baseline="0" dirty="0" smtClean="0">
                          <a:solidFill>
                            <a:srgbClr val="7030A0"/>
                          </a:solidFill>
                          <a:effectLst/>
                        </a:rPr>
                        <a:t>  - FIZIČKA OSOBA</a:t>
                      </a:r>
                      <a:r>
                        <a:rPr lang="bs-Latn-BA" sz="900" b="1" u="none" dirty="0" smtClean="0">
                          <a:solidFill>
                            <a:srgbClr val="7030A0"/>
                          </a:solidFill>
                          <a:effectLst/>
                        </a:rPr>
                        <a:t>  </a:t>
                      </a:r>
                      <a:r>
                        <a:rPr lang="bs-Latn-BA" sz="900" b="1" u="none" dirty="0">
                          <a:solidFill>
                            <a:srgbClr val="7030A0"/>
                          </a:solidFill>
                          <a:effectLst/>
                        </a:rPr>
                        <a:t>(%)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 dirty="0">
                          <a:solidFill>
                            <a:srgbClr val="7030A0"/>
                          </a:solidFill>
                          <a:effectLst/>
                        </a:rPr>
                        <a:t>69,20%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 dirty="0">
                          <a:solidFill>
                            <a:srgbClr val="7030A0"/>
                          </a:solidFill>
                          <a:effectLst/>
                        </a:rPr>
                        <a:t>69,40%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>
                          <a:solidFill>
                            <a:srgbClr val="7030A0"/>
                          </a:solidFill>
                          <a:effectLst/>
                        </a:rPr>
                        <a:t>69,78%</a:t>
                      </a:r>
                      <a:endParaRPr lang="bs-Latn-BA" sz="1100" b="1" u="non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b="1" u="none" dirty="0">
                          <a:solidFill>
                            <a:srgbClr val="7030A0"/>
                          </a:solidFill>
                          <a:effectLst/>
                        </a:rPr>
                        <a:t>69,32%</a:t>
                      </a:r>
                      <a:endParaRPr lang="bs-Latn-BA" sz="1100" b="1" u="non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Federacija BiH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74.188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75.161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75.505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76.727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846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SUBJEKTI MALOG GOSPODARSTAVA U FEDERACIJI BIH</a:t>
            </a:r>
            <a:endParaRPr lang="bs-Latn-BA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846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PREGLED STANJA OBRTA</a:t>
            </a:r>
            <a:endParaRPr lang="bs-Latn-BA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181221"/>
              </p:ext>
            </p:extLst>
          </p:nvPr>
        </p:nvGraphicFramePr>
        <p:xfrm>
          <a:off x="683565" y="1628800"/>
          <a:ext cx="8208916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752"/>
                <a:gridCol w="1076041"/>
                <a:gridCol w="1076041"/>
                <a:gridCol w="1076041"/>
                <a:gridCol w="1076041"/>
              </a:tblGrid>
              <a:tr h="84752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RAST ZA 1851 OBRT</a:t>
                      </a:r>
                      <a:endParaRPr lang="bs-Latn-BA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847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r>
                        <a:rPr lang="hr-HR" sz="900" dirty="0" smtClean="0">
                          <a:effectLst/>
                        </a:rPr>
                        <a:t>Godina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2018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2019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2020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2021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4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Federacija BIH - </a:t>
                      </a:r>
                      <a:r>
                        <a:rPr lang="hr-HR" sz="900" dirty="0" smtClean="0">
                          <a:effectLst/>
                        </a:rPr>
                        <a:t>Obrti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51.337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52.161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52.687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53.188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81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900" dirty="0">
                          <a:effectLst/>
                        </a:rPr>
                        <a:t>Obrti </a:t>
                      </a:r>
                      <a:r>
                        <a:rPr lang="bs-Latn-BA" sz="900" dirty="0" smtClean="0">
                          <a:effectLst/>
                        </a:rPr>
                        <a:t>  </a:t>
                      </a:r>
                      <a:r>
                        <a:rPr lang="bs-Latn-BA" sz="900" dirty="0">
                          <a:effectLst/>
                        </a:rPr>
                        <a:t>(%)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69,20%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69,40%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69,78%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69,32%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AutoShape 2" descr="Razlika između pravnih oblika tvrtki: obrt, j. d.o.o. i d.o.o., što  otvoriti? - Razvojna agencija Daruvar - R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8" name="AutoShape 4" descr="Razlika između pravnih oblika tvrtki: obrt, j. d.o.o. i d.o.o., što  otvoriti? - Razvojna agencija Daruvar - R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1277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1400" y="1052736"/>
            <a:ext cx="8229600" cy="4234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</a:pPr>
            <a:r>
              <a:rPr lang="hr-HR" sz="2800" dirty="0" smtClean="0"/>
              <a:t>U F BIH 2018.-2021</a:t>
            </a:r>
            <a:r>
              <a:rPr lang="hr-H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r-HR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r-H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GB" sz="2600" dirty="0" smtClean="0"/>
          </a:p>
          <a:p>
            <a:pPr eaLnBrk="1" hangingPunct="1">
              <a:lnSpc>
                <a:spcPct val="90000"/>
              </a:lnSpc>
            </a:pPr>
            <a:endParaRPr lang="hr-HR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hr-HR" sz="26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00" y="215454"/>
            <a:ext cx="8001000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400" dirty="0" smtClean="0"/>
              <a:t>RASPROSTRANJENOST OBRTNIKA </a:t>
            </a:r>
            <a:endParaRPr lang="en-GB" sz="3400" dirty="0" smtClean="0"/>
          </a:p>
        </p:txBody>
      </p:sp>
      <p:pic>
        <p:nvPicPr>
          <p:cNvPr id="6" name="Picture 5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10186"/>
              </p:ext>
            </p:extLst>
          </p:nvPr>
        </p:nvGraphicFramePr>
        <p:xfrm>
          <a:off x="323527" y="1948657"/>
          <a:ext cx="8568955" cy="4000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7"/>
                <a:gridCol w="888398"/>
                <a:gridCol w="642671"/>
                <a:gridCol w="736394"/>
                <a:gridCol w="830118"/>
                <a:gridCol w="830118"/>
                <a:gridCol w="950618"/>
                <a:gridCol w="830118"/>
                <a:gridCol w="830118"/>
                <a:gridCol w="830118"/>
                <a:gridCol w="696227"/>
              </a:tblGrid>
              <a:tr h="1038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Unsko 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Posavsk</a:t>
                      </a:r>
                      <a:r>
                        <a:rPr lang="hr-HR" sz="900" dirty="0" smtClean="0">
                          <a:effectLst/>
                        </a:rPr>
                        <a:t>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Tuzlanski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Zeničko dobojski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Bosansko - podrinjski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Srednjobosanski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Hercegovačko - neretvanski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Zapadno - hercegovački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Kanton Sarajevo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HB/10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86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2018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3.962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536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11.531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7.601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465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5.177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6.909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2.005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11.817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1.334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86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2019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3.91</a:t>
                      </a:r>
                      <a:endParaRPr lang="bs-Latn-B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550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11.442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7.915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465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5.294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6.933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2.137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12.141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1.374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86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2020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3.998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544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11.408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8.065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476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5.467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6.739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2.228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12.387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1.375</a:t>
                      </a:r>
                      <a:endParaRPr lang="bs-Latn-B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686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2021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4.029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535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11.261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8.168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497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5.534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effectLst/>
                        </a:rPr>
                        <a:t>6.769</a:t>
                      </a:r>
                      <a:endParaRPr lang="bs-Latn-BA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effectLst/>
                        </a:rPr>
                        <a:t>2.207</a:t>
                      </a:r>
                      <a:endParaRPr lang="bs-Latn-BA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effectLst/>
                        </a:rPr>
                        <a:t>12.825</a:t>
                      </a:r>
                      <a:endParaRPr lang="bs-Latn-BA" sz="1100" b="1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</a:rPr>
                        <a:t>1.363</a:t>
                      </a: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72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s-Latn-BA" sz="11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800563"/>
              </p:ext>
            </p:extLst>
          </p:nvPr>
        </p:nvGraphicFramePr>
        <p:xfrm>
          <a:off x="0" y="1340769"/>
          <a:ext cx="9144000" cy="5517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6669"/>
                <a:gridCol w="1524000"/>
                <a:gridCol w="1928813"/>
                <a:gridCol w="1864518"/>
              </a:tblGrid>
              <a:tr h="968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effectLst/>
                        </a:rPr>
                        <a:t>Kanton/Žuoanija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Obrti 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Broj stanovnika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Broj obrta na 1.000 stanovnika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Unsko 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4.029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264.248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15,2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Posavski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535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40.422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13,2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Tuzlanski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11.261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434.424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25,9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Zeničko dobojski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8.168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354.285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23,1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Bosansko - podrinjski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497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22.382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22,2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Srednjobosanski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5.534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247.1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22,4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2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Hercegovačko - neretvanski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6.769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214.523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31,6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Zapadnohercegovački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2.207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92.704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23,8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Kanton Sarajevo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12.825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419.918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30,5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K10/HB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1.363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78.596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17,3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Federacija BiH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53.188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2.168.602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24,5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bs-Latn-BA" sz="33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 OBRTA  NA 1.000 STANOVNIKA </a:t>
            </a:r>
            <a:br>
              <a:rPr lang="bs-Latn-BA" sz="33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3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2021</a:t>
            </a:r>
            <a:r>
              <a:rPr lang="bs-Latn-BA" sz="3300" dirty="0" smtClean="0">
                <a:solidFill>
                  <a:schemeClr val="tx1"/>
                </a:solidFill>
                <a:effectLst/>
              </a:rPr>
              <a:t>.</a:t>
            </a:r>
            <a:r>
              <a:rPr lang="bs-Latn-BA" dirty="0" smtClean="0">
                <a:effectLst/>
              </a:rPr>
              <a:t/>
            </a:r>
            <a:br>
              <a:rPr lang="bs-Latn-BA" dirty="0" smtClean="0">
                <a:effectLst/>
              </a:rPr>
            </a:br>
            <a:endParaRPr lang="hr-HR" dirty="0"/>
          </a:p>
        </p:txBody>
      </p:sp>
      <p:pic>
        <p:nvPicPr>
          <p:cNvPr id="5" name="Picture 4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endParaRPr lang="bs-Latn-BA" sz="1100" b="1" dirty="0" smtClean="0"/>
          </a:p>
          <a:p>
            <a:endParaRPr lang="bs-Latn-BA" sz="1100" b="1" dirty="0"/>
          </a:p>
          <a:p>
            <a:r>
              <a:rPr lang="bs-Latn-BA" sz="1100" b="1" dirty="0" smtClean="0"/>
              <a:t>Raspodjela financijske </a:t>
            </a:r>
            <a:r>
              <a:rPr lang="bs-Latn-BA" sz="1100" b="1" dirty="0"/>
              <a:t>pomoći prema Uredbi o mjerama finansijske pomoći obrtima i ostalim samostalnim djelatnostima u FBiH u cilju ublažavanja negativnih posljedica pandemije COVID-19</a:t>
            </a:r>
          </a:p>
          <a:p>
            <a:pPr lvl="0"/>
            <a:endParaRPr lang="hr-H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2925" indent="-542925" eaLnBrk="1" hangingPunct="1">
              <a:buNone/>
            </a:pPr>
            <a:endParaRPr lang="hr-HR" sz="22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145"/>
            <a:ext cx="8001000" cy="828675"/>
          </a:xfrm>
        </p:spPr>
        <p:txBody>
          <a:bodyPr/>
          <a:lstStyle/>
          <a:p>
            <a:pPr eaLnBrk="1" hangingPunct="1"/>
            <a:r>
              <a:rPr lang="hr-HR" sz="3600" dirty="0" smtClean="0"/>
              <a:t>POMOĆ U PANDEMIJI COVID 19 </a:t>
            </a:r>
            <a:endParaRPr lang="hr-HR" sz="3600" dirty="0" smtClean="0"/>
          </a:p>
        </p:txBody>
      </p:sp>
      <p:pic>
        <p:nvPicPr>
          <p:cNvPr id="8" name="Picture 7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145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14086"/>
              </p:ext>
            </p:extLst>
          </p:nvPr>
        </p:nvGraphicFramePr>
        <p:xfrm>
          <a:off x="251520" y="1199277"/>
          <a:ext cx="8435280" cy="4461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60"/>
                <a:gridCol w="2554203"/>
                <a:gridCol w="1224803"/>
                <a:gridCol w="2110507"/>
                <a:gridCol w="2110507"/>
              </a:tblGrid>
              <a:tr h="2877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Rb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Kanton/Županija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Broj korisnika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Iznos finansijske pomoći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Bosansko-podrinjski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318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595.939,85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0.99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Hercegovačko-neretvanski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2.291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5.810.328,34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9.68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Kanton 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491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993.806,30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1.66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Posavski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329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764.476,38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1.27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Sarajevo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5.425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13.505.220,61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22.51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Srednjobosanski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2.812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6.561.232,36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10.94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Tuzlanski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4.733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12.083.114,26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20.14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Unsko-sanski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2.337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5.986.355,80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9.98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Zapadno-hercegovački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1.296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2.715.458,06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4.53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Zeničko-dobojski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4.734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10.983.403,53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18.31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9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UKUPNO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24.766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>
                          <a:effectLst/>
                        </a:rPr>
                        <a:t>59.999.335,49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1000" dirty="0">
                          <a:effectLst/>
                        </a:rPr>
                        <a:t>100%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9273"/>
            <a:ext cx="8229600" cy="5542095"/>
          </a:xfrm>
        </p:spPr>
        <p:txBody>
          <a:bodyPr>
            <a:normAutofit lnSpcReduction="10000"/>
          </a:bodyPr>
          <a:lstStyle/>
          <a:p>
            <a:pPr lvl="0"/>
            <a:endParaRPr lang="hr-H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r>
              <a:rPr lang="hr-HR" sz="1200" dirty="0" smtClean="0"/>
              <a:t>Pregled </a:t>
            </a:r>
            <a:r>
              <a:rPr lang="hr-HR" sz="1200" dirty="0"/>
              <a:t>implementacije programa  „Kreditni poticaj razvoja poduzetništva i obrta" </a:t>
            </a:r>
            <a:r>
              <a:rPr lang="hr-HR" sz="1200" dirty="0" smtClean="0"/>
              <a:t>FMRPO, </a:t>
            </a:r>
            <a:r>
              <a:rPr lang="hr-HR" sz="1200" dirty="0"/>
              <a:t>2016.-2019. godina</a:t>
            </a:r>
            <a:endParaRPr lang="hr-HR" sz="12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145"/>
            <a:ext cx="8001000" cy="828675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KREDITNI POTICAJ RAZVOJA PODUZETNIŠTVA I OBRTA" FMRPO</a:t>
            </a:r>
            <a:endParaRPr lang="hr-HR" sz="3600" dirty="0" smtClean="0"/>
          </a:p>
        </p:txBody>
      </p:sp>
      <p:pic>
        <p:nvPicPr>
          <p:cNvPr id="5" name="Picture 4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145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50943"/>
              </p:ext>
            </p:extLst>
          </p:nvPr>
        </p:nvGraphicFramePr>
        <p:xfrm>
          <a:off x="0" y="1199271"/>
          <a:ext cx="8686803" cy="5038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654"/>
                <a:gridCol w="1069414"/>
                <a:gridCol w="724631"/>
                <a:gridCol w="724631"/>
                <a:gridCol w="724631"/>
                <a:gridCol w="724631"/>
                <a:gridCol w="500619"/>
                <a:gridCol w="789885"/>
                <a:gridCol w="575615"/>
                <a:gridCol w="144147"/>
                <a:gridCol w="144147"/>
                <a:gridCol w="718786"/>
                <a:gridCol w="748006"/>
                <a:gridCol w="748006"/>
              </a:tblGrid>
              <a:tr h="233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 dirty="0">
                          <a:effectLst/>
                        </a:rPr>
                        <a:t> 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Sredstva  "Kreditni poticaj razvoja poduzetništva i obrta"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Projekti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11214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Rb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Kanton/Županija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2016.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2017.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2018.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2019.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2021.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Ukupno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Učešće u 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aplikacije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odobreno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% odobrenih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% učešća odobrenih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Bosansko-podrinjski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Hercegovačko-neretvanski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670.000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1.869.520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1.261.000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1.226.871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5.027.391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20,1%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109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26,6%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28,7%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 dirty="0">
                          <a:effectLst/>
                        </a:rPr>
                        <a:t>Kanton 10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350.000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1.350.000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5,4%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23,8%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Posavski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 dirty="0">
                          <a:effectLst/>
                        </a:rPr>
                        <a:t>0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Sarajevo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1.000.000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1.000.000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2,0%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Srednjobosanski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293.271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1.294.900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285.926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669.359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2.543.456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10,2%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26,7%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11,9%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Tuzlanski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679.187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1.779.187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7,1%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9,3%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7,9%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Unsko-sanski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380.000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509.990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936.580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1.826.570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7,3%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19,5%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7,9%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Zapadno-hercegovački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480.000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200.000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992.776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2.072.776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8,3%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21,6%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10,9%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57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Zeničko-dobojski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955.000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1.528.700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1.184.025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2.305.310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5.973.035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23,9%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98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26,5%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25,7%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 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UKUPNO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3.318.271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6.653.120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3.440.941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8.160.083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21.572.415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86,1%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509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101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>
                          <a:effectLst/>
                        </a:rPr>
                        <a:t>19,8%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s-Latn-BA" sz="700" dirty="0">
                          <a:effectLst/>
                        </a:rPr>
                        <a:t>100,0%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9273"/>
            <a:ext cx="8229600" cy="5542095"/>
          </a:xfrm>
        </p:spPr>
        <p:txBody>
          <a:bodyPr>
            <a:normAutofit/>
          </a:bodyPr>
          <a:lstStyle/>
          <a:p>
            <a:pPr lvl="0"/>
            <a:endParaRPr lang="hr-H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  <a:p>
            <a:pPr marL="542925" indent="-542925">
              <a:buNone/>
            </a:pPr>
            <a:endParaRPr lang="hr-HR" sz="1200" dirty="0"/>
          </a:p>
          <a:p>
            <a:pPr marL="542925" indent="-542925">
              <a:buNone/>
            </a:pPr>
            <a:endParaRPr lang="hr-HR" sz="12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145"/>
            <a:ext cx="8001000" cy="828675"/>
          </a:xfrm>
        </p:spPr>
        <p:txBody>
          <a:bodyPr>
            <a:normAutofit fontScale="90000"/>
          </a:bodyPr>
          <a:lstStyle/>
          <a:p>
            <a:r>
              <a:rPr lang="bs-Latn-BA" sz="3600" dirty="0" smtClean="0">
                <a:effectLst/>
              </a:rPr>
              <a:t/>
            </a:r>
            <a:br>
              <a:rPr lang="bs-Latn-BA" sz="3600" dirty="0" smtClean="0">
                <a:effectLst/>
              </a:rPr>
            </a:br>
            <a:r>
              <a:rPr lang="bs-Latn-BA" sz="3600" dirty="0">
                <a:effectLst/>
              </a:rPr>
              <a:t/>
            </a:r>
            <a:br>
              <a:rPr lang="bs-Latn-BA" sz="3600" dirty="0">
                <a:effectLst/>
              </a:rPr>
            </a:br>
            <a:r>
              <a:rPr lang="bs-Latn-BA" sz="3600" dirty="0" smtClean="0">
                <a:effectLst/>
              </a:rPr>
              <a:t>BROJ OBRTA U FBIH PO DJELATNOSTIMA 2016.-2021. </a:t>
            </a:r>
            <a:r>
              <a:rPr lang="bs-Latn-BA" sz="3600" dirty="0">
                <a:effectLst/>
              </a:rPr>
              <a:t/>
            </a:r>
            <a:br>
              <a:rPr lang="bs-Latn-BA" sz="3600" dirty="0">
                <a:effectLst/>
              </a:rPr>
            </a:br>
            <a:endParaRPr lang="hr-HR" sz="3600" dirty="0" smtClean="0"/>
          </a:p>
        </p:txBody>
      </p:sp>
      <p:pic>
        <p:nvPicPr>
          <p:cNvPr id="5" name="Picture 4" descr="Komo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145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04410"/>
              </p:ext>
            </p:extLst>
          </p:nvPr>
        </p:nvGraphicFramePr>
        <p:xfrm>
          <a:off x="2" y="1199272"/>
          <a:ext cx="9143999" cy="56587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5944"/>
                <a:gridCol w="1043875"/>
                <a:gridCol w="1044836"/>
                <a:gridCol w="1044836"/>
                <a:gridCol w="1044836"/>
                <a:gridCol w="1044836"/>
                <a:gridCol w="1044836"/>
              </a:tblGrid>
              <a:tr h="127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 dirty="0" smtClean="0">
                          <a:effectLst/>
                        </a:rPr>
                        <a:t>Kanton/Županija</a:t>
                      </a:r>
                      <a:endParaRPr lang="bs-Latn-B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2016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2017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2018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2019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2020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 dirty="0">
                          <a:effectLst/>
                        </a:rPr>
                        <a:t>2021</a:t>
                      </a:r>
                      <a:endParaRPr lang="bs-Latn-B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A Poljoprivreda, šumarstvo i ribarstvo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4.530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4.670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5.089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5.060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5.218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5.130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B Vađenje ruda i kamena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C Prerađivačka industrija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6.313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6.436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6.704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6.849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6.924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7.008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521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D Proizvodnja i snabdjevanje/opskrba električnom</a:t>
                      </a:r>
                      <a:br>
                        <a:rPr lang="bs-Latn-BA" sz="600">
                          <a:effectLst/>
                        </a:rPr>
                      </a:br>
                      <a:r>
                        <a:rPr lang="bs-Latn-BA" sz="600">
                          <a:effectLst/>
                        </a:rPr>
                        <a:t>energijom, plinom, parom i klimatizacija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159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257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521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E Snabdjevanje/opskrba vodom; uklanjanje otpadnih voda, upravljanje otpadom te djelatnosti sanacije okoliša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F Građevinarstvo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1.973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1.967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2.117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2.206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2.333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2.496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313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G Trgovina na veliko i malo; popravak motornih vozila i motocikla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12.691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12.047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12.699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12.546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12.294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12.047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H Prijevoz i skladištenje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4.450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4.366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4.416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4.414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4.362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4.324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521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I Djelatnosti pružanja smještaja te priprema i usluživanja hrane ( hotelijerstvo iugostiteljstvo )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9.438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8.999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9.398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9.678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9.746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9.774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J Informacije i komunikacije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515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536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622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667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711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821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K Finansijske djelatnosti i djelatnosti osiguranja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136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151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189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202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252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L Poslovanje nekretninama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101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117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126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M Stručne, naučne i tehničke djelatnosti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3.056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3.156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3.307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3.439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3.548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3.822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313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N Administrativne i pomoćne uslužne djelatnosti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701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697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755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786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791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779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O Javna uprava i odbrana; obavezno socijalno osigur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P Obrazovanje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408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391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427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442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446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427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Q Djelatnosti zdravstvene i socijalne zaštite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847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859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881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911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919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974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20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R Umjetnost, zabava i rekreacija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370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362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396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411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413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397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S Ostale uslužne djelatnosti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3.955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3.952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4.128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4.302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4.445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4.497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626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T Djelatnosti domaćinstva kao poslodavca; djelatnosti domaćinstva koja proizvode različita dobra i obavljaju različite usluge za vlastite potrebe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313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U Djelatnosti vanteritorijalnih organizacija i organa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0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  <a:tr h="127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Federacija BiH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49.596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4.818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51.337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52.161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>
                          <a:effectLst/>
                        </a:rPr>
                        <a:t>52.687</a:t>
                      </a:r>
                      <a:endParaRPr lang="bs-Latn-B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600" dirty="0">
                          <a:effectLst/>
                        </a:rPr>
                        <a:t>53.188</a:t>
                      </a:r>
                      <a:endParaRPr lang="bs-Latn-B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40" marR="4094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70188" y="147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Broj </a:t>
            </a:r>
            <a:r>
              <a:rPr kumimoji="0" lang="sr-Latn-R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obrta</a:t>
            </a:r>
            <a:r>
              <a:rPr kumimoji="0" lang="sr-Latn-R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 FBiH po djelatnostima u periodu 2016.-2021. godna</a:t>
            </a:r>
            <a:endParaRPr kumimoji="0" lang="sr-Latn-R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5472609" cy="9974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dirty="0" smtClean="0"/>
              <a:t> HVALA NA POZORNOSTI!</a:t>
            </a:r>
          </a:p>
        </p:txBody>
      </p:sp>
      <p:pic>
        <p:nvPicPr>
          <p:cNvPr id="1026" name="Picture 2" descr="C:\Documents and Settings\xx\Desktop\giz seminar\planovi za budućnost\SLIKE ODJEVANJA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7270" y="1700295"/>
            <a:ext cx="4176464" cy="2870714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98" y="-4663"/>
            <a:ext cx="2420178" cy="2420178"/>
          </a:xfrm>
          <a:prstGeom prst="rect">
            <a:avLst/>
          </a:prstGeom>
        </p:spPr>
      </p:pic>
      <p:pic>
        <p:nvPicPr>
          <p:cNvPr id="5" name="Picture 4" descr="Komor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7145"/>
            <a:ext cx="1440160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95536" y="4941168"/>
            <a:ext cx="5472609" cy="1216025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hr-HR" sz="1400" dirty="0" smtClean="0"/>
              <a:t>Obrtnička komora Federacije Bosne i Hercegovine</a:t>
            </a:r>
          </a:p>
          <a:p>
            <a:pPr fontAlgn="auto">
              <a:spcAft>
                <a:spcPts val="0"/>
              </a:spcAft>
            </a:pPr>
            <a:r>
              <a:rPr lang="hr-HR" sz="1400" dirty="0" smtClean="0"/>
              <a:t>Stjepana Radića 76 E</a:t>
            </a:r>
          </a:p>
          <a:p>
            <a:pPr fontAlgn="auto">
              <a:spcAft>
                <a:spcPts val="0"/>
              </a:spcAft>
            </a:pPr>
            <a:r>
              <a:rPr lang="hr-HR" sz="1400" dirty="0" smtClean="0"/>
              <a:t>88 000 Mostar</a:t>
            </a:r>
          </a:p>
          <a:p>
            <a:pPr fontAlgn="auto">
              <a:spcAft>
                <a:spcPts val="0"/>
              </a:spcAft>
            </a:pPr>
            <a:r>
              <a:rPr lang="hr-HR" sz="1400" dirty="0" smtClean="0"/>
              <a:t>Tel/fax: ++387 36 321 800</a:t>
            </a:r>
          </a:p>
          <a:p>
            <a:pPr fontAlgn="auto">
              <a:spcAft>
                <a:spcPts val="0"/>
              </a:spcAft>
            </a:pPr>
            <a:r>
              <a:rPr lang="hr-HR" sz="1400" dirty="0" smtClean="0">
                <a:solidFill>
                  <a:schemeClr val="accent5"/>
                </a:solidFill>
                <a:hlinkClick r:id="rId5"/>
              </a:rPr>
              <a:t>www.okfbih.com</a:t>
            </a:r>
            <a:endParaRPr lang="hr-HR" sz="1400" dirty="0" smtClean="0">
              <a:solidFill>
                <a:schemeClr val="accent5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hr-HR" sz="1400" dirty="0">
                <a:solidFill>
                  <a:schemeClr val="accent5"/>
                </a:solidFill>
                <a:hlinkClick r:id="rId6"/>
              </a:rPr>
              <a:t>o</a:t>
            </a:r>
            <a:r>
              <a:rPr lang="hr-HR" sz="1400" dirty="0" smtClean="0">
                <a:solidFill>
                  <a:schemeClr val="accent5"/>
                </a:solidFill>
                <a:hlinkClick r:id="rId6"/>
              </a:rPr>
              <a:t>brtnicka.komora.fbih@gmail.com</a:t>
            </a:r>
            <a:endParaRPr lang="hr-HR" sz="1400" dirty="0" smtClean="0">
              <a:solidFill>
                <a:schemeClr val="accent5"/>
              </a:solidFill>
            </a:endParaRPr>
          </a:p>
          <a:p>
            <a:pPr fontAlgn="auto">
              <a:spcAft>
                <a:spcPts val="0"/>
              </a:spcAft>
            </a:pPr>
            <a:endParaRPr lang="hr-HR" sz="1400" dirty="0" smtClean="0"/>
          </a:p>
          <a:p>
            <a:pPr fontAlgn="auto">
              <a:spcAft>
                <a:spcPts val="0"/>
              </a:spcAft>
            </a:pPr>
            <a:endParaRPr lang="hr-H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3307</TotalTime>
  <Words>919</Words>
  <Application>Microsoft Office PowerPoint</Application>
  <PresentationFormat>On-screen Show (4:3)</PresentationFormat>
  <Paragraphs>647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ANALITIČKI PRIKAZ KRETANJA OBRTNIŠTVA OD 2018. GODINE </vt:lpstr>
      <vt:lpstr>SUBJEKTI MALOG GOSPODARSTAVA U FEDERACIJI BIH</vt:lpstr>
      <vt:lpstr>PREGLED STANJA OBRTA</vt:lpstr>
      <vt:lpstr>RASPROSTRANJENOST OBRTNIKA </vt:lpstr>
      <vt:lpstr>BROJ OBRTA  NA 1.000 STANOVNIKA  U 2021. </vt:lpstr>
      <vt:lpstr>POMOĆ U PANDEMIJI COVID 19 </vt:lpstr>
      <vt:lpstr>KREDITNI POTICAJ RAZVOJA PODUZETNIŠTVA I OBRTA" FMRPO</vt:lpstr>
      <vt:lpstr>  BROJ OBRTA U FBIH PO DJELATNOSTIMA 2016.-2021.  </vt:lpstr>
      <vt:lpstr> HVALA NA POZORNOSTI!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SOCIJALNO-KOMUNIKACIJSKIH VJEŠTINA</dc:title>
  <dc:creator>Miki</dc:creator>
  <cp:lastModifiedBy>Domagoj Andrijanić</cp:lastModifiedBy>
  <cp:revision>338</cp:revision>
  <dcterms:created xsi:type="dcterms:W3CDTF">2007-04-22T15:31:11Z</dcterms:created>
  <dcterms:modified xsi:type="dcterms:W3CDTF">2023-03-06T11:54:29Z</dcterms:modified>
</cp:coreProperties>
</file>